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70" r:id="rId4"/>
    <p:sldId id="272" r:id="rId5"/>
    <p:sldId id="258" r:id="rId6"/>
    <p:sldId id="260" r:id="rId7"/>
    <p:sldId id="259" r:id="rId8"/>
    <p:sldId id="262" r:id="rId9"/>
    <p:sldId id="261" r:id="rId10"/>
    <p:sldId id="269" r:id="rId11"/>
    <p:sldId id="273" r:id="rId12"/>
    <p:sldId id="263" r:id="rId13"/>
    <p:sldId id="265" r:id="rId14"/>
    <p:sldId id="266" r:id="rId15"/>
    <p:sldId id="264" r:id="rId16"/>
    <p:sldId id="268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75" d="100"/>
          <a:sy n="75" d="100"/>
        </p:scale>
        <p:origin x="8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2-49D2-B67B-98FD9A67A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4-45BB-A99D-F74628DA3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42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</a:t>
            </a:r>
            <a:r>
              <a:rPr lang="en-US" altLang="ko-KR" dirty="0"/>
              <a:t>!! </a:t>
            </a:r>
            <a:r>
              <a:rPr lang="ko-KR" altLang="en-US" dirty="0"/>
              <a:t>감귤 하면 무엇이 생각나나요</a:t>
            </a:r>
            <a:r>
              <a:rPr lang="en-US" altLang="ko-KR" dirty="0"/>
              <a:t>?! =&gt; </a:t>
            </a:r>
            <a:r>
              <a:rPr lang="ko-KR" altLang="en-US" dirty="0"/>
              <a:t>제주도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4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감귤에 대해 </a:t>
            </a:r>
            <a:r>
              <a:rPr lang="en-US" altLang="ko-KR" dirty="0"/>
              <a:t>= </a:t>
            </a:r>
            <a:r>
              <a:rPr lang="ko-KR" altLang="en-US" dirty="0"/>
              <a:t>간단히 설명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7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제주지역의 </a:t>
            </a:r>
            <a:r>
              <a:rPr lang="ko-KR" altLang="en-US" dirty="0" err="1"/>
              <a:t>과실류</a:t>
            </a:r>
            <a:r>
              <a:rPr lang="ko-KR" altLang="en-US" dirty="0"/>
              <a:t> 생산량은 우리나라 전체 </a:t>
            </a:r>
            <a:r>
              <a:rPr lang="ko-KR" altLang="en-US" dirty="0" err="1"/>
              <a:t>산출량중에</a:t>
            </a:r>
            <a:r>
              <a:rPr lang="ko-KR" altLang="en-US" dirty="0"/>
              <a:t> </a:t>
            </a:r>
            <a:r>
              <a:rPr lang="ko-KR" altLang="en-US" dirty="0" err="1"/>
              <a:t>높은비중을</a:t>
            </a:r>
            <a:r>
              <a:rPr lang="ko-KR" altLang="en-US" dirty="0"/>
              <a:t> 차지한다</a:t>
            </a:r>
            <a:r>
              <a:rPr lang="en-US" altLang="ko-KR" dirty="0"/>
              <a:t>. </a:t>
            </a:r>
            <a:r>
              <a:rPr lang="ko-KR" altLang="en-US" dirty="0"/>
              <a:t>통계청에서 발표한 </a:t>
            </a:r>
            <a:r>
              <a:rPr lang="en-US" altLang="ko-KR" dirty="0"/>
              <a:t>2018</a:t>
            </a:r>
            <a:r>
              <a:rPr lang="ko-KR" altLang="en-US" dirty="0"/>
              <a:t>년 자료에 따르면 상위 </a:t>
            </a:r>
            <a:r>
              <a:rPr lang="en-US" altLang="ko-KR" dirty="0"/>
              <a:t>10% </a:t>
            </a:r>
            <a:r>
              <a:rPr lang="ko-KR" altLang="en-US" dirty="0"/>
              <a:t>이상의 </a:t>
            </a:r>
            <a:r>
              <a:rPr lang="ko-KR" altLang="en-US" dirty="0" err="1"/>
              <a:t>농가중</a:t>
            </a:r>
            <a:r>
              <a:rPr lang="ko-KR" altLang="en-US" dirty="0"/>
              <a:t> </a:t>
            </a:r>
            <a:r>
              <a:rPr lang="ko-KR" altLang="en-US" dirty="0" err="1"/>
              <a:t>제주도역시</a:t>
            </a:r>
            <a:r>
              <a:rPr lang="ko-KR" altLang="en-US" dirty="0"/>
              <a:t> </a:t>
            </a:r>
            <a:r>
              <a:rPr lang="en-US" altLang="ko-KR" dirty="0"/>
              <a:t>11.5%</a:t>
            </a:r>
            <a:r>
              <a:rPr lang="ko-KR" altLang="en-US" dirty="0"/>
              <a:t>를 차지하고 있고</a:t>
            </a:r>
            <a:r>
              <a:rPr lang="en-US" altLang="ko-KR" dirty="0"/>
              <a:t>, </a:t>
            </a:r>
            <a:r>
              <a:rPr lang="ko-KR" altLang="en-US" dirty="0"/>
              <a:t>제주도내 </a:t>
            </a:r>
            <a:r>
              <a:rPr lang="ko-KR" altLang="en-US" dirty="0" err="1"/>
              <a:t>과실중</a:t>
            </a:r>
            <a:r>
              <a:rPr lang="ko-KR" altLang="en-US" dirty="0"/>
              <a:t> 감귤생산량은 전국생산량중의 </a:t>
            </a:r>
            <a:r>
              <a:rPr lang="en-US" altLang="ko-KR" dirty="0"/>
              <a:t>99.8% </a:t>
            </a:r>
            <a:r>
              <a:rPr lang="ko-KR" altLang="en-US" dirty="0"/>
              <a:t>를 </a:t>
            </a:r>
            <a:r>
              <a:rPr lang="ko-KR" altLang="en-US" dirty="0" err="1"/>
              <a:t>차지할만큼</a:t>
            </a:r>
            <a:r>
              <a:rPr lang="ko-KR" altLang="en-US" dirty="0"/>
              <a:t> 전국 감귤산업에 있어서 아주 중요한 부분을 차지하고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77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1075" y="4320044"/>
            <a:ext cx="73372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9366991" y="4033601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9416271" y="4383117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3488210" y="654886"/>
            <a:ext cx="54553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그러면 생산량이 증가해서 귤들이 버려지는 것인가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012A6-FD2D-4255-943C-818D8372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372"/>
            <a:ext cx="5521815" cy="50592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F3A239B-0CDB-4CE1-9845-25E9BD9C6F0A}"/>
              </a:ext>
            </a:extLst>
          </p:cNvPr>
          <p:cNvGrpSpPr/>
          <p:nvPr/>
        </p:nvGrpSpPr>
        <p:grpSpPr>
          <a:xfrm>
            <a:off x="688484" y="1519373"/>
            <a:ext cx="5521816" cy="2499720"/>
            <a:chOff x="688484" y="1519372"/>
            <a:chExt cx="5407516" cy="4814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7F169D-4CF2-4E58-971D-C4A3F235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84" y="1519372"/>
              <a:ext cx="5407516" cy="481436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5CAE4-F80B-4241-9BB1-954F25B7BB89}"/>
                </a:ext>
              </a:extLst>
            </p:cNvPr>
            <p:cNvSpPr/>
            <p:nvPr/>
          </p:nvSpPr>
          <p:spPr>
            <a:xfrm>
              <a:off x="3056709" y="2049634"/>
              <a:ext cx="653142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B1287B9-E965-41F9-B031-6E0BEBBC2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847321"/>
              </p:ext>
            </p:extLst>
          </p:nvPr>
        </p:nvGraphicFramePr>
        <p:xfrm>
          <a:off x="688484" y="4019093"/>
          <a:ext cx="5407516" cy="2529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56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2515942" y="1403081"/>
            <a:ext cx="629371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생산량은 차이 없는데 왜 가격은 내려갈까</a:t>
            </a:r>
            <a:r>
              <a:rPr kumimoji="1" lang="en-US" altLang="ko-KR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??</a:t>
            </a:r>
            <a:endParaRPr kumimoji="1" lang="ko-KR" altLang="en-US" sz="25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8C55607-68DE-47A9-92B0-F554352C2D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063077"/>
              </p:ext>
            </p:extLst>
          </p:nvPr>
        </p:nvGraphicFramePr>
        <p:xfrm>
          <a:off x="6096000" y="21928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D271A75-9CC2-4D57-9D71-721E59C9E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00"/>
          <a:stretch/>
        </p:blipFill>
        <p:spPr>
          <a:xfrm>
            <a:off x="688485" y="2442214"/>
            <a:ext cx="5407515" cy="2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8434"/>
            <a:ext cx="6398950" cy="4586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697361"/>
          </a:xfrm>
          <a:prstGeom prst="wedgeRoundRectCallout">
            <a:avLst>
              <a:gd name="adj1" fmla="val 2826"/>
              <a:gd name="adj2" fmla="val 897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</a:t>
            </a:r>
            <a:r>
              <a:rPr kumimoji="1" lang="en-US" altLang="ko-KR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,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공급량 조정 등이 필요한 것으로 파악됨</a:t>
            </a:r>
            <a:endParaRPr kumimoji="1" lang="en-US" altLang="ko-KR" sz="3200" dirty="0">
              <a:ln w="12700" cap="flat" cmpd="sng" algn="ctr">
                <a:solidFill>
                  <a:sysClr val="windowText" lastClr="000000"/>
                </a:solidFill>
                <a:prstDash val="solid"/>
                <a:miter/>
              </a:ln>
              <a:solidFill>
                <a:sysClr val="windowText" lastClr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694619" y="1607000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소비패턴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유통과정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altLang="ko-K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ko-KR" altLang="en-US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 dirty="0"/>
                <a:t>시계열분석</a:t>
              </a:r>
            </a:p>
            <a:p>
              <a:pPr lvl="0">
                <a:defRPr/>
              </a:pPr>
              <a:r>
                <a:rPr lang="ko-KR" altLang="en-US" sz="1100" dirty="0"/>
                <a:t>시간의 흐름에 따른</a:t>
              </a:r>
            </a:p>
            <a:p>
              <a:pPr lvl="0">
                <a:defRPr/>
              </a:pPr>
              <a:r>
                <a:rPr lang="ko-KR" altLang="en-US" sz="1100" dirty="0"/>
                <a:t>일정한 간격마다의</a:t>
              </a:r>
            </a:p>
            <a:p>
              <a:pPr lvl="0">
                <a:defRPr/>
              </a:pPr>
              <a:r>
                <a:rPr lang="ko-KR" altLang="en-US" sz="1100" dirty="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 dirty="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2.  </a:t>
              </a:r>
              <a:r>
                <a:rPr lang="ko-KR" altLang="en-US" sz="1100" dirty="0"/>
                <a:t>회귀분석</a:t>
              </a:r>
            </a:p>
            <a:p>
              <a:pPr lvl="0">
                <a:defRPr/>
              </a:pPr>
              <a:r>
                <a:rPr lang="ko-KR" altLang="en-US" sz="1100" dirty="0"/>
                <a:t>유효변수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독립변수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</a:t>
              </a:r>
            </a:p>
            <a:p>
              <a:pPr lvl="0">
                <a:defRPr/>
              </a:pPr>
              <a:r>
                <a:rPr lang="ko-KR" altLang="en-US" sz="1100" dirty="0"/>
                <a:t>변화에 따라 결과가</a:t>
              </a:r>
            </a:p>
            <a:p>
              <a:pPr lvl="0">
                <a:defRPr/>
              </a:pPr>
              <a:r>
                <a:rPr lang="ko-KR" altLang="en-US" sz="1100" dirty="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 dirty="0"/>
                <a:t>예측하는 모형</a:t>
              </a:r>
              <a:endParaRPr lang="en-US" altLang="ko-KR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3. </a:t>
              </a:r>
              <a:r>
                <a:rPr lang="ko-KR" altLang="en-US" sz="1100" dirty="0"/>
                <a:t>랜덤 </a:t>
              </a:r>
              <a:r>
                <a:rPr lang="ko-KR" altLang="en-US" sz="1100" dirty="0" err="1"/>
                <a:t>포레스트</a:t>
              </a:r>
              <a:endParaRPr lang="ko-KR" altLang="en-US" sz="1100" dirty="0"/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 dirty="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4. </a:t>
              </a:r>
              <a:r>
                <a:rPr lang="en-US" altLang="ko-KR" sz="1100" dirty="0" err="1"/>
                <a:t>KMeans</a:t>
              </a:r>
              <a:r>
                <a:rPr lang="en-US" altLang="ko-KR" sz="1100" dirty="0"/>
                <a:t> (</a:t>
              </a:r>
              <a:r>
                <a:rPr lang="ko-KR" altLang="en-US" sz="1100" dirty="0"/>
                <a:t>군집화</a:t>
              </a:r>
              <a:r>
                <a:rPr lang="en-US" altLang="ko-KR" sz="1100" dirty="0"/>
                <a:t>)</a:t>
              </a:r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각 특성을 분석해서</a:t>
              </a:r>
            </a:p>
            <a:p>
              <a:pPr lvl="0">
                <a:defRPr/>
              </a:pPr>
              <a:r>
                <a:rPr lang="ko-KR" altLang="en-US" sz="1100" dirty="0"/>
                <a:t>군집화</a:t>
              </a:r>
              <a:endParaRPr lang="en-US" altLang="ko-KR" sz="1100" dirty="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1B13BA-E3CD-4F4F-9F31-CF7CD9AAF4EB}"/>
              </a:ext>
            </a:extLst>
          </p:cNvPr>
          <p:cNvSpPr/>
          <p:nvPr/>
        </p:nvSpPr>
        <p:spPr>
          <a:xfrm>
            <a:off x="6384295" y="2193818"/>
            <a:ext cx="2934432" cy="20636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생산량 예측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925345-4A6A-4E51-B86A-6C841123879A}"/>
              </a:ext>
            </a:extLst>
          </p:cNvPr>
          <p:cNvSpPr/>
          <p:nvPr/>
        </p:nvSpPr>
        <p:spPr>
          <a:xfrm>
            <a:off x="6409671" y="4336032"/>
            <a:ext cx="2934432" cy="21171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소비패턴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9184" y="40599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43116" y="697017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AB776-D6BC-481C-9281-84D705EBB8FB}"/>
              </a:ext>
            </a:extLst>
          </p:cNvPr>
          <p:cNvSpPr txBox="1"/>
          <p:nvPr/>
        </p:nvSpPr>
        <p:spPr>
          <a:xfrm>
            <a:off x="1623843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송 지영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1E8935-E692-4A14-80E2-024DF07E2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515" y="1859822"/>
            <a:ext cx="1266824" cy="1285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30F95D-8C96-482A-8A14-7BD681B54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883" y="1869346"/>
            <a:ext cx="1266825" cy="1244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58FDD-DDF9-4990-A764-F2241F619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128" y="1869347"/>
            <a:ext cx="1266824" cy="1276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8742F-0742-4275-889F-957787820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207" y="1859822"/>
            <a:ext cx="1266824" cy="1276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123B80-BABF-41AF-AC0E-72D6BAFF96F2}"/>
              </a:ext>
            </a:extLst>
          </p:cNvPr>
          <p:cNvSpPr txBox="1"/>
          <p:nvPr/>
        </p:nvSpPr>
        <p:spPr>
          <a:xfrm>
            <a:off x="3641427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정 규진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4E4FF-30B7-40BB-AB41-EA250A4894B8}"/>
              </a:ext>
            </a:extLst>
          </p:cNvPr>
          <p:cNvSpPr txBox="1"/>
          <p:nvPr/>
        </p:nvSpPr>
        <p:spPr>
          <a:xfrm>
            <a:off x="54826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장 하림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6492C-8FD6-46FA-9D3B-128384D7F2FF}"/>
              </a:ext>
            </a:extLst>
          </p:cNvPr>
          <p:cNvSpPr txBox="1"/>
          <p:nvPr/>
        </p:nvSpPr>
        <p:spPr>
          <a:xfrm>
            <a:off x="73787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임 영택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3322E-01D0-4CE9-8FC9-2E28F0DDACDE}"/>
              </a:ext>
            </a:extLst>
          </p:cNvPr>
          <p:cNvSpPr txBox="1"/>
          <p:nvPr/>
        </p:nvSpPr>
        <p:spPr>
          <a:xfrm>
            <a:off x="1753336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흐름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3B121-C64E-481D-B91B-193794B2A6C2}"/>
              </a:ext>
            </a:extLst>
          </p:cNvPr>
          <p:cNvSpPr txBox="1"/>
          <p:nvPr/>
        </p:nvSpPr>
        <p:spPr>
          <a:xfrm>
            <a:off x="3781207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검증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담당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57E76-3474-4118-B670-9DCF4BF8B993}"/>
              </a:ext>
            </a:extLst>
          </p:cNvPr>
          <p:cNvSpPr txBox="1"/>
          <p:nvPr/>
        </p:nvSpPr>
        <p:spPr>
          <a:xfrm>
            <a:off x="5612108" y="3828665"/>
            <a:ext cx="1371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64636-2F69-4ADF-80ED-C79A8A4187B9}"/>
              </a:ext>
            </a:extLst>
          </p:cNvPr>
          <p:cNvSpPr txBox="1"/>
          <p:nvPr/>
        </p:nvSpPr>
        <p:spPr>
          <a:xfrm>
            <a:off x="7508208" y="3828665"/>
            <a:ext cx="150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매니저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63E1FC-968F-4573-8B8E-9ABC4FECFC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884" y="1869345"/>
            <a:ext cx="1266824" cy="12447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2153C0-47CB-4C56-9689-93D68484FC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5129" y="1859823"/>
            <a:ext cx="1266824" cy="128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4B80BE-F5D5-420E-897E-7069E6A5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36308" y="1305626"/>
            <a:ext cx="4357157" cy="48553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39205" y="902724"/>
            <a:ext cx="6225706" cy="3992760"/>
            <a:chOff x="948263" y="113598"/>
            <a:chExt cx="5129169" cy="1239906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3496953" y="-200578"/>
              <a:ext cx="171747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59866" y="920941"/>
              <a:ext cx="3617566" cy="200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제주감귤산업 현황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5831" y="1152793"/>
              <a:ext cx="2755341" cy="200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문제점 파악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64943" y="69701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B7945-F938-4DD6-B8B9-EF80B4ECEB54}"/>
              </a:ext>
            </a:extLst>
          </p:cNvPr>
          <p:cNvSpPr txBox="1"/>
          <p:nvPr/>
        </p:nvSpPr>
        <p:spPr>
          <a:xfrm>
            <a:off x="3379712" y="5011493"/>
            <a:ext cx="3344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40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-</a:t>
            </a:r>
            <a:r>
              <a:rPr kumimoji="1" lang="ko-KR" altLang="en-US" sz="40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분석 방안</a:t>
            </a:r>
          </a:p>
        </p:txBody>
      </p:sp>
    </p:spTree>
    <p:extLst>
      <p:ext uri="{BB962C8B-B14F-4D97-AF65-F5344CB8AC3E}">
        <p14:creationId xmlns:p14="http://schemas.microsoft.com/office/powerpoint/2010/main" val="29703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4736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감귤</a:t>
            </a: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731830"/>
            <a:ext cx="628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 하면 생각나는 대표 과일   </a:t>
            </a:r>
            <a:r>
              <a:rPr kumimoji="1" lang="ko-KR" altLang="en-US" sz="32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감귤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B388EB-034C-472F-81AE-F3592F43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7607043" y="547167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6168531" y="2597716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7" y="1442711"/>
            <a:ext cx="63719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endParaRPr lang="en-US" altLang="ko-KR" dirty="0"/>
          </a:p>
          <a:p>
            <a:pPr lvl="0" algn="ctr">
              <a:defRPr/>
            </a:pPr>
            <a:r>
              <a:rPr lang="ko-KR" altLang="en-US" dirty="0"/>
              <a:t>전국 감귤생산량 중</a:t>
            </a:r>
            <a:r>
              <a:rPr lang="en-US" altLang="ko-KR" dirty="0"/>
              <a:t> </a:t>
            </a: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8121E-DF7E-4CEE-AE92-65F4D1591346}"/>
              </a:ext>
            </a:extLst>
          </p:cNvPr>
          <p:cNvGrpSpPr/>
          <p:nvPr/>
        </p:nvGrpSpPr>
        <p:grpSpPr>
          <a:xfrm>
            <a:off x="865066" y="3235934"/>
            <a:ext cx="5295900" cy="3383307"/>
            <a:chOff x="1477525" y="3235934"/>
            <a:chExt cx="5295900" cy="3383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D3D7A2-C3BD-4891-AC85-182E7633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48"/>
            <a:stretch/>
          </p:blipFill>
          <p:spPr>
            <a:xfrm>
              <a:off x="1477525" y="3235934"/>
              <a:ext cx="5295900" cy="33833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B3191C-FC9B-467E-ABA9-2D753B83ADCE}"/>
                </a:ext>
              </a:extLst>
            </p:cNvPr>
            <p:cNvSpPr/>
            <p:nvPr/>
          </p:nvSpPr>
          <p:spPr>
            <a:xfrm>
              <a:off x="2689165" y="4598126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C074FE-D0EF-4CF2-A842-C1FBA444F369}"/>
                </a:ext>
              </a:extLst>
            </p:cNvPr>
            <p:cNvSpPr/>
            <p:nvPr/>
          </p:nvSpPr>
          <p:spPr>
            <a:xfrm>
              <a:off x="2689164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F37B77-D3E1-4CAE-91FB-DDE076CE304C}"/>
                </a:ext>
              </a:extLst>
            </p:cNvPr>
            <p:cNvSpPr/>
            <p:nvPr/>
          </p:nvSpPr>
          <p:spPr>
            <a:xfrm>
              <a:off x="2689163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1742BC-C6F6-4984-9E15-99CAA150B63D}"/>
                </a:ext>
              </a:extLst>
            </p:cNvPr>
            <p:cNvSpPr/>
            <p:nvPr/>
          </p:nvSpPr>
          <p:spPr>
            <a:xfrm>
              <a:off x="4604808" y="4580708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5F70F0-689A-4471-9590-A4DACD521A29}"/>
                </a:ext>
              </a:extLst>
            </p:cNvPr>
            <p:cNvSpPr/>
            <p:nvPr/>
          </p:nvSpPr>
          <p:spPr>
            <a:xfrm>
              <a:off x="4604808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E99256-4FF7-423F-A6DF-D429216F1DD1}"/>
                </a:ext>
              </a:extLst>
            </p:cNvPr>
            <p:cNvSpPr/>
            <p:nvPr/>
          </p:nvSpPr>
          <p:spPr>
            <a:xfrm>
              <a:off x="4604808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62974E-F6B9-4DF1-A34B-DC6F4077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3556102"/>
            <a:ext cx="2715578" cy="2548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0336" y="379337"/>
            <a:ext cx="371287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버려 지는 상황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폐기수순이 되고있는 상황 입니다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.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146" y="782008"/>
            <a:ext cx="4873608" cy="3527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D752-A205-40C5-8F29-9C3CEA05B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84" y="1302667"/>
            <a:ext cx="4706333" cy="3034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0C6AF-A214-41EA-A357-C02B3A0457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48392" y="3095092"/>
            <a:ext cx="3421185" cy="2946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B2F9F-F454-4629-BAFC-B8983B81B852}"/>
              </a:ext>
            </a:extLst>
          </p:cNvPr>
          <p:cNvSpPr txBox="1"/>
          <p:nvPr/>
        </p:nvSpPr>
        <p:spPr>
          <a:xfrm>
            <a:off x="2756363" y="363740"/>
            <a:ext cx="33073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그런데 삶의 일부분인 </a:t>
            </a:r>
            <a:r>
              <a:rPr kumimoji="1" lang="ko-KR" altLang="en-US" sz="2000" dirty="0">
                <a:solidFill>
                  <a:srgbClr val="FFFF00"/>
                </a:solidFill>
                <a:latin typeface="Nanum Gothic"/>
                <a:ea typeface="Nanum Gothic"/>
                <a:cs typeface="Nanum Gothic"/>
              </a:rPr>
              <a:t>귤</a:t>
            </a: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들이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여러 요인으로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442</Words>
  <Application>Microsoft Office PowerPoint</Application>
  <PresentationFormat>와이드스크린</PresentationFormat>
  <Paragraphs>141</Paragraphs>
  <Slides>17</Slides>
  <Notes>7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Giddyup Std</vt:lpstr>
      <vt:lpstr>Nanum Gothic</vt:lpstr>
      <vt:lpstr>나눔스퀘어</vt:lpstr>
      <vt:lpstr>맑은 고딕</vt:lpstr>
      <vt:lpstr>함초롬바탕 확장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ICT01_06</cp:lastModifiedBy>
  <cp:revision>106</cp:revision>
  <dcterms:created xsi:type="dcterms:W3CDTF">2016-11-29T09:26:18Z</dcterms:created>
  <dcterms:modified xsi:type="dcterms:W3CDTF">2020-01-17T02:45:42Z</dcterms:modified>
  <cp:version>1000.0000.01</cp:version>
</cp:coreProperties>
</file>